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71" r:id="rId3"/>
    <p:sldId id="292" r:id="rId4"/>
    <p:sldId id="290" r:id="rId5"/>
    <p:sldId id="306" r:id="rId6"/>
    <p:sldId id="291" r:id="rId7"/>
    <p:sldId id="294" r:id="rId8"/>
    <p:sldId id="295" r:id="rId9"/>
    <p:sldId id="279" r:id="rId10"/>
    <p:sldId id="289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284" r:id="rId22"/>
    <p:sldId id="293" r:id="rId23"/>
    <p:sldId id="28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7" autoAdjust="0"/>
    <p:restoredTop sz="94624" autoAdjust="0"/>
  </p:normalViewPr>
  <p:slideViewPr>
    <p:cSldViewPr>
      <p:cViewPr>
        <p:scale>
          <a:sx n="76" d="100"/>
          <a:sy n="76" d="100"/>
        </p:scale>
        <p:origin x="-119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7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7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67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4867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01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4860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D16B6-921A-4024-B594-1BDE4D44E6B1}" type="datetimeFigureOut">
              <a:rPr lang="en-US" smtClean="0"/>
            </a:fld>
            <a:endParaRPr lang="en-US" dirty="0"/>
          </a:p>
        </p:txBody>
      </p:sp>
      <p:sp>
        <p:nvSpPr>
          <p:cNvPr id="1048603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4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89E2-F3E9-458B-B381-3136A1BEF535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6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6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D16B6-921A-4024-B594-1BDE4D44E6B1}" type="datetimeFigureOut">
              <a:rPr lang="en-US" smtClean="0"/>
            </a:fld>
            <a:endParaRPr lang="en-US" dirty="0"/>
          </a:p>
        </p:txBody>
      </p:sp>
      <p:sp>
        <p:nvSpPr>
          <p:cNvPr id="104866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89E2-F3E9-458B-B381-3136A1BEF53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3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4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D16B6-921A-4024-B594-1BDE4D44E6B1}" type="datetimeFigureOut">
              <a:rPr lang="en-US" smtClean="0"/>
            </a:fld>
            <a:endParaRPr lang="en-US" dirty="0"/>
          </a:p>
        </p:txBody>
      </p:sp>
      <p:sp>
        <p:nvSpPr>
          <p:cNvPr id="104864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89E2-F3E9-458B-B381-3136A1BEF53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9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D16B6-921A-4024-B594-1BDE4D44E6B1}" type="datetimeFigureOut">
              <a:rPr lang="en-US" smtClean="0"/>
            </a:fld>
            <a:endParaRPr lang="en-US" dirty="0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89E2-F3E9-458B-B381-3136A1BEF53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57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104865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D16B6-921A-4024-B594-1BDE4D44E6B1}" type="datetimeFigureOut">
              <a:rPr lang="en-US" smtClean="0"/>
            </a:fld>
            <a:endParaRPr lang="en-US" dirty="0"/>
          </a:p>
        </p:txBody>
      </p:sp>
      <p:sp>
        <p:nvSpPr>
          <p:cNvPr id="104865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89E2-F3E9-458B-B381-3136A1BEF535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D16B6-921A-4024-B594-1BDE4D44E6B1}" type="datetimeFigureOut">
              <a:rPr lang="en-US" smtClean="0"/>
            </a:fld>
            <a:endParaRPr lang="en-US" dirty="0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89E2-F3E9-458B-B381-3136A1BEF53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3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1048632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1048633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3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3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D16B6-921A-4024-B594-1BDE4D44E6B1}" type="datetimeFigureOut">
              <a:rPr lang="en-US" smtClean="0"/>
            </a:fld>
            <a:endParaRPr lang="en-US" dirty="0"/>
          </a:p>
        </p:txBody>
      </p:sp>
      <p:sp>
        <p:nvSpPr>
          <p:cNvPr id="104863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89E2-F3E9-458B-B381-3136A1BEF53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8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D16B6-921A-4024-B594-1BDE4D44E6B1}" type="datetimeFigureOut">
              <a:rPr lang="en-US" smtClean="0"/>
            </a:fld>
            <a:endParaRPr lang="en-US" dirty="0"/>
          </a:p>
        </p:txBody>
      </p:sp>
      <p:sp>
        <p:nvSpPr>
          <p:cNvPr id="104858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8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89E2-F3E9-458B-B381-3136A1BEF53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D16B6-921A-4024-B594-1BDE4D44E6B1}" type="datetimeFigureOut">
              <a:rPr lang="en-US" smtClean="0"/>
            </a:fld>
            <a:endParaRPr lang="en-US" dirty="0"/>
          </a:p>
        </p:txBody>
      </p:sp>
      <p:sp>
        <p:nvSpPr>
          <p:cNvPr id="104864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89E2-F3E9-458B-B381-3136A1BEF53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67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1048668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6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D16B6-921A-4024-B594-1BDE4D44E6B1}" type="datetimeFigureOut">
              <a:rPr lang="en-US" smtClean="0"/>
            </a:fld>
            <a:endParaRPr lang="en-US" dirty="0"/>
          </a:p>
        </p:txBody>
      </p:sp>
      <p:sp>
        <p:nvSpPr>
          <p:cNvPr id="104867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489E2-F3E9-458B-B381-3136A1BEF53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48647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48648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49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104865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D16B6-921A-4024-B594-1BDE4D44E6B1}" type="datetimeFigureOut">
              <a:rPr lang="en-US" smtClean="0"/>
            </a:fld>
            <a:endParaRPr lang="en-US" dirty="0"/>
          </a:p>
        </p:txBody>
      </p:sp>
      <p:sp>
        <p:nvSpPr>
          <p:cNvPr id="104865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D5489E2-F3E9-458B-B381-3136A1BEF535}" type="slidenum">
              <a:rPr lang="en-US" smtClean="0"/>
            </a:fld>
            <a:endParaRPr lang="en-US" dirty="0"/>
          </a:p>
        </p:txBody>
      </p:sp>
      <p:sp>
        <p:nvSpPr>
          <p:cNvPr id="104865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1048654" name="Freeform 9"/>
          <p:cNvSpPr/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655" name="Freeform 10"/>
          <p:cNvSpPr/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Freeform 6"/>
          <p:cNvSpPr/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577" name="Freeform 7"/>
          <p:cNvSpPr/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578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79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  <a:p>
            <a:pPr lvl="1" eaLnBrk="1" latinLnBrk="0" hangingPunct="1"/>
            <a:r>
              <a:rPr kumimoji="0" lang="en-US" smtClean="0"/>
              <a:t>Second level</a:t>
            </a:r>
            <a:endParaRPr kumimoji="0" lang="en-US" smtClean="0"/>
          </a:p>
          <a:p>
            <a:pPr lvl="2" eaLnBrk="1" latinLnBrk="0" hangingPunct="1"/>
            <a:r>
              <a:rPr kumimoji="0" lang="en-US" smtClean="0"/>
              <a:t>Third level</a:t>
            </a:r>
            <a:endParaRPr kumimoji="0" lang="en-US" smtClean="0"/>
          </a:p>
          <a:p>
            <a:pPr lvl="3" eaLnBrk="1" latinLnBrk="0" hangingPunct="1"/>
            <a:r>
              <a:rPr kumimoji="0" lang="en-US" smtClean="0"/>
              <a:t>Fourth level</a:t>
            </a:r>
            <a:endParaRPr kumimoji="0" lang="en-US" smtClean="0"/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4858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32D16B6-921A-4024-B594-1BDE4D44E6B1}" type="datetimeFigureOut">
              <a:rPr lang="en-US" smtClean="0"/>
            </a:fld>
            <a:endParaRPr lang="en-US" dirty="0"/>
          </a:p>
        </p:txBody>
      </p:sp>
      <p:sp>
        <p:nvSpPr>
          <p:cNvPr id="1048581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582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D5489E2-F3E9-458B-B381-3136A1BEF535}" type="slidenum">
              <a:rPr lang="en-US" smtClean="0"/>
            </a:fld>
            <a:endParaRPr lang="en-US" dirty="0"/>
          </a:p>
        </p:txBody>
      </p:sp>
      <p:grpSp>
        <p:nvGrpSpPr>
          <p:cNvPr id="17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048583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16000">
                    <a:schemeClr val="accent2">
                      <a:shade val="75000"/>
                      <a:alpha val="56000"/>
                    </a:schemeClr>
                  </a:gs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048584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33000">
                    <a:schemeClr val="accent2">
                      <a:alpha val="56000"/>
                    </a:schemeClr>
                  </a:gs>
                  <a:gs pos="44000">
                    <a:schemeClr val="accent1"/>
                  </a:gs>
                  <a:gs pos="74000">
                    <a:schemeClr val="accent4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7015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7015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185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185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5.wmf"/><Relationship Id="rId1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7.wmf"/><Relationship Id="rId1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11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12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wmf"/><Relationship Id="rId1" Type="http://schemas.openxmlformats.org/officeDocument/2006/relationships/oleObject" Target="../embeddings/oleObject13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3.wmf"/><Relationship Id="rId1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ctrTitle"/>
          </p:nvPr>
        </p:nvSpPr>
        <p:spPr>
          <a:xfrm>
            <a:off x="533400" y="1447800"/>
            <a:ext cx="7851648" cy="1752600"/>
          </a:xfrm>
        </p:spPr>
        <p:txBody>
          <a:bodyPr>
            <a:noAutofit/>
          </a:bodyPr>
          <a:lstStyle/>
          <a:p>
            <a:r>
              <a:rPr lang="en-US" sz="3200" dirty="0"/>
              <a:t>MediBot: Online Disease Detection and Prediction Analysis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Heart Disease Prediction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ChangeAspect="1"/>
          </p:cNvGraphicFramePr>
          <p:nvPr>
            <p:ph sz="half" idx="1"/>
          </p:nvPr>
        </p:nvGraphicFramePr>
        <p:xfrm>
          <a:off x="457200" y="2487930"/>
          <a:ext cx="4038600" cy="3336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8359140" imgH="2270760" progId="Paint.Picture">
                  <p:embed/>
                </p:oleObj>
              </mc:Choice>
              <mc:Fallback>
                <p:oleObj name="" r:id="rId1" imgW="8359140" imgH="2270760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2487930"/>
                        <a:ext cx="4038600" cy="3336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Content Placeholder 9"/>
          <p:cNvGraphicFramePr>
            <a:graphicFrameLocks noChangeAspect="1"/>
          </p:cNvGraphicFramePr>
          <p:nvPr>
            <p:ph sz="half" idx="2"/>
          </p:nvPr>
        </p:nvGraphicFramePr>
        <p:xfrm>
          <a:off x="5420995" y="2790190"/>
          <a:ext cx="3265805" cy="269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4853940" imgH="3238500" progId="Paint.Picture">
                  <p:embed/>
                </p:oleObj>
              </mc:Choice>
              <mc:Fallback>
                <p:oleObj name="" r:id="rId3" imgW="4853940" imgH="3238500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0995" y="2790190"/>
                        <a:ext cx="3265805" cy="2694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Prediction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457200" y="2272030"/>
          <a:ext cx="3018790" cy="3731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865620" imgH="1889760" progId="Paint.Picture">
                  <p:embed/>
                </p:oleObj>
              </mc:Choice>
              <mc:Fallback>
                <p:oleObj name="" r:id="rId1" imgW="6865620" imgH="188976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2272030"/>
                        <a:ext cx="3018790" cy="3731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7"/>
          <p:cNvGraphicFramePr>
            <a:graphicFrameLocks noChangeAspect="1"/>
          </p:cNvGraphicFramePr>
          <p:nvPr>
            <p:ph sz="half" idx="2"/>
          </p:nvPr>
        </p:nvGraphicFramePr>
        <p:xfrm>
          <a:off x="4648200" y="1998980"/>
          <a:ext cx="4038600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6195060" imgH="6560820" progId="Paint.Picture">
                  <p:embed/>
                </p:oleObj>
              </mc:Choice>
              <mc:Fallback>
                <p:oleObj name="" r:id="rId3" imgW="6195060" imgH="6560820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8200" y="1998980"/>
                        <a:ext cx="4038600" cy="427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Snapshots</a:t>
            </a:r>
            <a:endParaRPr lang="en-US" dirty="0"/>
          </a:p>
        </p:txBody>
      </p:sp>
      <p:sp>
        <p:nvSpPr>
          <p:cNvPr id="3" name="Content Placeholder 2"/>
          <p:cNvSpPr/>
          <p:nvPr>
            <p:ph sz="half" idx="2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sz="half" idx="1"/>
          </p:nvPr>
        </p:nvGraphicFramePr>
        <p:xfrm>
          <a:off x="457200" y="1920875"/>
          <a:ext cx="7741920" cy="4655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7322820" imgH="4076700" progId="Paint.Picture">
                  <p:embed/>
                </p:oleObj>
              </mc:Choice>
              <mc:Fallback>
                <p:oleObj name="" r:id="rId1" imgW="7322820" imgH="4076700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1920875"/>
                        <a:ext cx="7741920" cy="4655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Snapshots</a:t>
            </a:r>
            <a:endParaRPr lang="en-US" dirty="0"/>
          </a:p>
        </p:txBody>
      </p:sp>
      <p:sp>
        <p:nvSpPr>
          <p:cNvPr id="3" name="Content Placeholder 2"/>
          <p:cNvSpPr/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57200" y="1920875"/>
            <a:ext cx="8123555" cy="44773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Snapshots</a:t>
            </a:r>
            <a:endParaRPr lang="en-US" dirty="0"/>
          </a:p>
        </p:txBody>
      </p:sp>
      <p:sp>
        <p:nvSpPr>
          <p:cNvPr id="3" name="Content Placeholder 2"/>
          <p:cNvSpPr/>
          <p:nvPr>
            <p:ph sz="half" idx="2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sz="half" idx="1"/>
          </p:nvPr>
        </p:nvGraphicFramePr>
        <p:xfrm>
          <a:off x="457200" y="1889760"/>
          <a:ext cx="8162290" cy="4291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806940" imgH="5204460" progId="Paint.Picture">
                  <p:embed/>
                </p:oleObj>
              </mc:Choice>
              <mc:Fallback>
                <p:oleObj name="" r:id="rId1" imgW="9806940" imgH="520446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1889760"/>
                        <a:ext cx="8162290" cy="4291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Snapshots</a:t>
            </a:r>
            <a:endParaRPr lang="en-US" dirty="0"/>
          </a:p>
        </p:txBody>
      </p:sp>
      <p:sp>
        <p:nvSpPr>
          <p:cNvPr id="3" name="Content Placeholder 2"/>
          <p:cNvSpPr/>
          <p:nvPr>
            <p:ph sz="half" idx="2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457200" y="1796415"/>
          <a:ext cx="8277225" cy="4558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962390" imgH="8229600" progId="Paint.Picture">
                  <p:embed/>
                </p:oleObj>
              </mc:Choice>
              <mc:Fallback>
                <p:oleObj name="" r:id="rId1" imgW="8962390" imgH="8229600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1796415"/>
                        <a:ext cx="8277225" cy="4558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Snapshots</a:t>
            </a:r>
            <a:endParaRPr lang="en-US" dirty="0"/>
          </a:p>
        </p:txBody>
      </p:sp>
      <p:sp>
        <p:nvSpPr>
          <p:cNvPr id="3" name="Content Placeholder 2"/>
          <p:cNvSpPr/>
          <p:nvPr>
            <p:ph sz="half" idx="2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sz="half" idx="1"/>
          </p:nvPr>
        </p:nvGraphicFramePr>
        <p:xfrm>
          <a:off x="457200" y="1949450"/>
          <a:ext cx="8314690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395460" imgH="5204460" progId="Paint.Picture">
                  <p:embed/>
                </p:oleObj>
              </mc:Choice>
              <mc:Fallback>
                <p:oleObj name="" r:id="rId1" imgW="9395460" imgH="520446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1949450"/>
                        <a:ext cx="8314690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Snapshots</a:t>
            </a:r>
            <a:endParaRPr lang="en-US" dirty="0"/>
          </a:p>
        </p:txBody>
      </p:sp>
      <p:sp>
        <p:nvSpPr>
          <p:cNvPr id="3" name="Content Placeholder 2"/>
          <p:cNvSpPr/>
          <p:nvPr>
            <p:ph sz="half" idx="2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457200" y="1905635"/>
          <a:ext cx="8258810" cy="4538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9090660" imgH="4975860" progId="Paint.Picture">
                  <p:embed/>
                </p:oleObj>
              </mc:Choice>
              <mc:Fallback>
                <p:oleObj name="" r:id="rId1" imgW="9090660" imgH="4975860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1905635"/>
                        <a:ext cx="8258810" cy="4538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Snapshots</a:t>
            </a:r>
            <a:endParaRPr lang="en-US" dirty="0"/>
          </a:p>
        </p:txBody>
      </p:sp>
      <p:sp>
        <p:nvSpPr>
          <p:cNvPr id="3" name="Content Placeholder 2"/>
          <p:cNvSpPr/>
          <p:nvPr>
            <p:ph sz="half" idx="2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sz="half" idx="1"/>
          </p:nvPr>
        </p:nvGraphicFramePr>
        <p:xfrm>
          <a:off x="457200" y="2221865"/>
          <a:ext cx="8066405" cy="409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806940" imgH="5402580" progId="Paint.Picture">
                  <p:embed/>
                </p:oleObj>
              </mc:Choice>
              <mc:Fallback>
                <p:oleObj name="" r:id="rId1" imgW="9806940" imgH="540258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2221865"/>
                        <a:ext cx="8066405" cy="409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Snapshots</a:t>
            </a:r>
            <a:endParaRPr lang="en-US" dirty="0"/>
          </a:p>
        </p:txBody>
      </p:sp>
      <p:sp>
        <p:nvSpPr>
          <p:cNvPr id="3" name="Content Placeholder 2"/>
          <p:cNvSpPr/>
          <p:nvPr>
            <p:ph sz="half" idx="2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457200" y="2064385"/>
          <a:ext cx="8161655" cy="4290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10447020" imgH="4899660" progId="Paint.Picture">
                  <p:embed/>
                </p:oleObj>
              </mc:Choice>
              <mc:Fallback>
                <p:oleObj name="" r:id="rId1" imgW="10447020" imgH="4899660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7200" y="2064385"/>
                        <a:ext cx="8161655" cy="4290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Abstract</a:t>
            </a:r>
            <a:endParaRPr lang="en-US" dirty="0" smtClean="0"/>
          </a:p>
          <a:p>
            <a:r>
              <a:rPr lang="en-US" dirty="0" smtClean="0"/>
              <a:t>Introduction</a:t>
            </a:r>
            <a:endParaRPr lang="en-US" dirty="0" smtClean="0"/>
          </a:p>
          <a:p>
            <a:r>
              <a:rPr lang="en-US" dirty="0" smtClean="0"/>
              <a:t>Aim &amp; Scope</a:t>
            </a:r>
            <a:endParaRPr lang="en-US" dirty="0" smtClean="0"/>
          </a:p>
          <a:p>
            <a:r>
              <a:rPr lang="en-US" dirty="0" smtClean="0"/>
              <a:t>Existing System </a:t>
            </a:r>
            <a:endParaRPr lang="en-US" dirty="0" smtClean="0"/>
          </a:p>
          <a:p>
            <a:r>
              <a:rPr lang="en-US" dirty="0" smtClean="0"/>
              <a:t>Proposed System</a:t>
            </a:r>
            <a:endParaRPr lang="en-US" dirty="0" smtClean="0"/>
          </a:p>
          <a:p>
            <a:r>
              <a:rPr lang="en-US" dirty="0" smtClean="0"/>
              <a:t>System </a:t>
            </a:r>
            <a:r>
              <a:rPr lang="en-US" dirty="0" smtClean="0"/>
              <a:t>Architecture</a:t>
            </a:r>
            <a:endParaRPr lang="en-US" dirty="0" smtClean="0"/>
          </a:p>
          <a:p>
            <a:r>
              <a:rPr lang="en-US" dirty="0" smtClean="0"/>
              <a:t>System Development</a:t>
            </a:r>
            <a:endParaRPr lang="en-US" dirty="0" smtClean="0"/>
          </a:p>
          <a:p>
            <a:r>
              <a:rPr lang="en-US" dirty="0" smtClean="0"/>
              <a:t>Testing</a:t>
            </a:r>
            <a:endParaRPr lang="en-US" dirty="0" smtClean="0"/>
          </a:p>
          <a:p>
            <a:r>
              <a:rPr lang="en-US" dirty="0" smtClean="0"/>
              <a:t>Conclusion</a:t>
            </a:r>
            <a:endParaRPr lang="en-US" dirty="0" smtClean="0"/>
          </a:p>
          <a:p>
            <a:r>
              <a:rPr lang="en-US" dirty="0" smtClean="0"/>
              <a:t>References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onclusion</a:t>
            </a:r>
            <a:endParaRPr lang="en-US" dirty="0"/>
          </a:p>
        </p:txBody>
      </p:sp>
      <p:sp>
        <p:nvSpPr>
          <p:cNvPr id="1048591" name="Rectangle 2"/>
          <p:cNvSpPr/>
          <p:nvPr/>
        </p:nvSpPr>
        <p:spPr>
          <a:xfrm>
            <a:off x="609600" y="2413338"/>
            <a:ext cx="8229600" cy="4092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600" dirty="0" smtClean="0"/>
              <a:t>Provide User friendly and interactive environment for diagnosis of diseases.</a:t>
            </a:r>
            <a:endParaRPr lang="en-US" sz="2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 smtClean="0"/>
              <a:t>Presents the Methodology for implementing a disease prediction system using symptoms.</a:t>
            </a:r>
            <a:endParaRPr lang="en-US" sz="2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 smtClean="0"/>
              <a:t>Early and accurate Diagnosis of the disease with online doctor recommendation.</a:t>
            </a:r>
            <a:endParaRPr lang="en-US" sz="26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 smtClean="0"/>
              <a:t>Helps providing best and on-time treatment to the patients.</a:t>
            </a:r>
            <a:endParaRPr lang="en-US" sz="2600" dirty="0" smtClean="0"/>
          </a:p>
          <a:p>
            <a:endParaRPr lang="en-US" sz="26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dirty="0" err="1"/>
              <a:t>Kalyan</a:t>
            </a:r>
            <a:r>
              <a:rPr lang="en-US" dirty="0"/>
              <a:t> Nagaraj and </a:t>
            </a:r>
            <a:r>
              <a:rPr lang="en-US" dirty="0" err="1"/>
              <a:t>Amulyashree</a:t>
            </a:r>
            <a:r>
              <a:rPr lang="en-US" dirty="0"/>
              <a:t> Sridhar, “</a:t>
            </a:r>
            <a:r>
              <a:rPr lang="en-US" dirty="0" err="1"/>
              <a:t>NeuroSVM</a:t>
            </a:r>
            <a:r>
              <a:rPr lang="en-US" dirty="0"/>
              <a:t>: A Graphical User </a:t>
            </a:r>
            <a:r>
              <a:rPr lang="en-US" dirty="0" smtClean="0"/>
              <a:t>Interface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 </a:t>
            </a:r>
            <a:endParaRPr lang="en-US" dirty="0"/>
          </a:p>
          <a:p>
            <a:pPr lvl="0"/>
            <a:r>
              <a:rPr lang="en-US" dirty="0" err="1"/>
              <a:t>Kotsiantis</a:t>
            </a:r>
            <a:r>
              <a:rPr lang="en-US" dirty="0"/>
              <a:t>.  S.B,  “Increasing  the  Classification  Accuracy  of  Simple  Bayesian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0"/>
            <a:r>
              <a:rPr lang="en-US" dirty="0" err="1"/>
              <a:t>Esraa</a:t>
            </a:r>
            <a:r>
              <a:rPr lang="en-US" dirty="0"/>
              <a:t> M Hashem, Mai S </a:t>
            </a:r>
            <a:r>
              <a:rPr lang="en-US" dirty="0" err="1"/>
              <a:t>Mabrouk</a:t>
            </a:r>
            <a:r>
              <a:rPr lang="en-US" dirty="0"/>
              <a:t> (2014). “A Study of Support Vector Machine Algorithm for Liver Disease Diagnosis”, American Journal of Intelligent Systems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  <a:p>
            <a:pPr lvl="0"/>
            <a:r>
              <a:rPr lang="en-US" dirty="0" err="1"/>
              <a:t>Anju</a:t>
            </a:r>
            <a:r>
              <a:rPr lang="en-US" dirty="0"/>
              <a:t> </a:t>
            </a:r>
            <a:r>
              <a:rPr lang="en-US" dirty="0" err="1"/>
              <a:t>Gulia</a:t>
            </a:r>
            <a:r>
              <a:rPr lang="en-US" dirty="0"/>
              <a:t>, Dr. </a:t>
            </a:r>
            <a:r>
              <a:rPr lang="en-US" dirty="0" err="1"/>
              <a:t>Rajan</a:t>
            </a:r>
            <a:r>
              <a:rPr lang="en-US" dirty="0"/>
              <a:t> Vohra , Praveen Rani “Liver Patient Classification </a:t>
            </a:r>
            <a:r>
              <a:rPr lang="en-US" dirty="0" smtClean="0"/>
              <a:t>Using</a:t>
            </a:r>
            <a:r>
              <a:rPr lang="en-US" dirty="0"/>
              <a:t> </a:t>
            </a:r>
            <a:r>
              <a:rPr lang="en-US" dirty="0" smtClean="0"/>
              <a:t>Intelligent </a:t>
            </a:r>
            <a:r>
              <a:rPr lang="en-US" dirty="0"/>
              <a:t>Techniques”, International Journal of Computer Science and Information Technologies, Vol. 5 (4), 2014,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305800" cy="1143000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Health is a vital topic for human lives.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is heart, breast and diabetes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disease-related health care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data. .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techniques, i.e., Naïve Bayes, K-means,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SVM, ANN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compare their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accuracy.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Chatbot will predict disease and recommend a specialized doctor for respective diseases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Virtual Medical Assistant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Accuracy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 Interaction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Diseases using parameters.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Examine Diagnosis using ANN,RF and K-Means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/>
              <a:t>Human and Machines Interact each other 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Model predict the result with symptoms to get better accuracy.</a:t>
            </a:r>
            <a:endParaRPr lang="en-US" dirty="0" smtClean="0"/>
          </a:p>
          <a:p>
            <a:r>
              <a:rPr lang="en-US" dirty="0" smtClean="0"/>
              <a:t>Current Lifestyle with Diseases</a:t>
            </a:r>
            <a:endParaRPr lang="en-US" dirty="0" smtClean="0"/>
          </a:p>
          <a:p>
            <a:r>
              <a:rPr lang="en-US" dirty="0"/>
              <a:t>We have utilized Machine Learning tools to predict type of diseases like clustering and prediction algorithms.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are anticipating if the patient can have any Disease and the precision of the </a:t>
            </a:r>
            <a:r>
              <a:rPr lang="en-US" dirty="0" smtClean="0"/>
              <a:t>ailment.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Medical Chatbot</a:t>
            </a:r>
            <a:endParaRPr lang="en-US" dirty="0" smtClean="0"/>
          </a:p>
          <a:p>
            <a:r>
              <a:rPr lang="en-US" dirty="0" smtClean="0"/>
              <a:t>Early Diagnosis of Human disease using AI</a:t>
            </a:r>
            <a:endParaRPr lang="en-US" dirty="0" smtClean="0"/>
          </a:p>
          <a:p>
            <a:r>
              <a:rPr lang="en-US" dirty="0" smtClean="0"/>
              <a:t>A Tool of Conversation:Automated Medical Chatbot</a:t>
            </a:r>
            <a:endParaRPr lang="en-US" dirty="0" smtClean="0"/>
          </a:p>
          <a:p>
            <a:r>
              <a:rPr lang="en-US" dirty="0" smtClean="0"/>
              <a:t>Chatbot Acceptance in Healthcare</a:t>
            </a:r>
            <a:endParaRPr lang="en-US" dirty="0" smtClean="0"/>
          </a:p>
          <a:p>
            <a:r>
              <a:rPr lang="en-US" dirty="0" smtClean="0"/>
              <a:t>Chatbot for Disease Prediction and Treatment using ML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lvl="0"/>
            <a:endParaRPr lang="en-US" dirty="0"/>
          </a:p>
        </p:txBody>
      </p:sp>
      <p:graphicFrame>
        <p:nvGraphicFramePr>
          <p:cNvPr id="4" name="Content Placeholder 3"/>
          <p:cNvGraphicFramePr/>
          <p:nvPr>
            <p:ph sz="half" idx="2"/>
          </p:nvPr>
        </p:nvGraphicFramePr>
        <p:xfrm>
          <a:off x="614045" y="1994535"/>
          <a:ext cx="8072755" cy="4337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11254740" imgH="5516880" progId="Paint.Picture">
                  <p:embed/>
                </p:oleObj>
              </mc:Choice>
              <mc:Fallback>
                <p:oleObj name="" r:id="rId1" imgW="11254740" imgH="551688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14045" y="1994535"/>
                        <a:ext cx="8072755" cy="4337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Predictive Analysis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04862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5960"/>
            <a:ext cx="7010400" cy="4434840"/>
          </a:xfrm>
          <a:solidFill>
            <a:schemeClr val="bg1"/>
          </a:solidFill>
          <a:ln>
            <a:solidFill>
              <a:schemeClr val="accent1"/>
            </a:solidFill>
            <a:prstDash val="solid"/>
          </a:ln>
        </p:spPr>
        <p:txBody>
          <a:bodyPr>
            <a:normAutofit/>
          </a:bodyPr>
          <a:lstStyle/>
          <a:p>
            <a:pPr lvl="0"/>
            <a:r>
              <a:rPr lang="en-US" sz="2800" dirty="0"/>
              <a:t>Descriptive Analysis on Diseases</a:t>
            </a:r>
            <a:endParaRPr lang="en-US" sz="2800" dirty="0"/>
          </a:p>
          <a:p>
            <a:pPr lvl="0"/>
            <a:r>
              <a:rPr lang="en-US" sz="2800" dirty="0"/>
              <a:t>Visual Exploration dataset</a:t>
            </a:r>
            <a:endParaRPr lang="en-US" sz="2800" dirty="0"/>
          </a:p>
          <a:p>
            <a:pPr lvl="0"/>
            <a:r>
              <a:rPr lang="en-US" sz="2800" dirty="0"/>
              <a:t>Create Scatter Charts</a:t>
            </a:r>
            <a:endParaRPr lang="en-US" sz="2800" dirty="0"/>
          </a:p>
          <a:p>
            <a:pPr lvl="0"/>
            <a:r>
              <a:rPr lang="en-US" sz="2800" dirty="0"/>
              <a:t>Perform Correlation analysis</a:t>
            </a:r>
            <a:endParaRPr lang="en-US" sz="2800" dirty="0"/>
          </a:p>
          <a:p>
            <a:pPr lvl="0"/>
            <a:r>
              <a:rPr lang="en-US" sz="2800" dirty="0"/>
              <a:t>Apply Classification algorithm to build model</a:t>
            </a:r>
            <a:endParaRPr lang="en-US" sz="2800" dirty="0"/>
          </a:p>
          <a:p>
            <a:pPr lvl="0"/>
            <a:r>
              <a:rPr lang="en-US" sz="2800" dirty="0"/>
              <a:t>Create Classification report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Diabetes Prediction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796290" y="3444085"/>
          <a:ext cx="3360420" cy="138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004560" imgH="1386840" progId="Paint.Picture">
                  <p:embed/>
                </p:oleObj>
              </mc:Choice>
              <mc:Fallback>
                <p:oleObj name="" r:id="rId1" imgW="6004560" imgH="138684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6290" y="3444085"/>
                        <a:ext cx="3360420" cy="1386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/>
          <p:nvPr>
            <p:ph sz="half" idx="2"/>
          </p:nvPr>
        </p:nvGraphicFramePr>
        <p:xfrm>
          <a:off x="4648200" y="2678072"/>
          <a:ext cx="4038600" cy="2918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7117080" imgH="5143500" progId="Paint.Picture">
                  <p:embed/>
                </p:oleObj>
              </mc:Choice>
              <mc:Fallback>
                <p:oleObj name="" r:id="rId3" imgW="7117080" imgH="514350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8200" y="2678072"/>
                        <a:ext cx="4038600" cy="2918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2374</Words>
  <Application>WPS Presentation</Application>
  <PresentationFormat>On-screen Show (4:3)</PresentationFormat>
  <Paragraphs>113</Paragraphs>
  <Slides>22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22</vt:i4>
      </vt:variant>
    </vt:vector>
  </HeadingPairs>
  <TitlesOfParts>
    <vt:vector size="48" baseType="lpstr">
      <vt:lpstr>Arial</vt:lpstr>
      <vt:lpstr>SimSun</vt:lpstr>
      <vt:lpstr>Wingdings</vt:lpstr>
      <vt:lpstr>Wingdings 2</vt:lpstr>
      <vt:lpstr>Wingdings</vt:lpstr>
      <vt:lpstr>Times New Roman</vt:lpstr>
      <vt:lpstr>Times New Roman</vt:lpstr>
      <vt:lpstr>Constantia</vt:lpstr>
      <vt:lpstr>Calibri</vt:lpstr>
      <vt:lpstr>Microsoft YaHei</vt:lpstr>
      <vt:lpstr>Arial Unicode MS</vt:lpstr>
      <vt:lpstr>Flow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Accuracy Prediction using Machine Learning Techniques for Patient Liver Disease</vt:lpstr>
      <vt:lpstr>Agenda</vt:lpstr>
      <vt:lpstr>Abstract</vt:lpstr>
      <vt:lpstr>Abstract</vt:lpstr>
      <vt:lpstr>Introduction</vt:lpstr>
      <vt:lpstr>Aim</vt:lpstr>
      <vt:lpstr>Scope</vt:lpstr>
      <vt:lpstr>Existing System </vt:lpstr>
      <vt:lpstr>Proposed System</vt:lpstr>
      <vt:lpstr>Diabetes Prediction</vt:lpstr>
      <vt:lpstr>Heart Disease Prediction</vt:lpstr>
      <vt:lpstr>Breast Cancer Prediction</vt:lpstr>
      <vt:lpstr>Snapshots</vt:lpstr>
      <vt:lpstr>Snapshots</vt:lpstr>
      <vt:lpstr>Snapshots</vt:lpstr>
      <vt:lpstr>Snapshots</vt:lpstr>
      <vt:lpstr>Snapshots</vt:lpstr>
      <vt:lpstr>Snapshots</vt:lpstr>
      <vt:lpstr>Snapshots</vt:lpstr>
      <vt:lpstr>Conclusion</vt:lpstr>
      <vt:lpstr>References</vt:lpstr>
      <vt:lpstr>THANK YOU</vt:lpstr>
    </vt:vector>
  </TitlesOfParts>
  <Company>CIT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introduction</dc:title>
  <dc:creator>Admin</dc:creator>
  <cp:lastModifiedBy>Pooja</cp:lastModifiedBy>
  <cp:revision>25</cp:revision>
  <dcterms:created xsi:type="dcterms:W3CDTF">2015-02-11T18:21:00Z</dcterms:created>
  <dcterms:modified xsi:type="dcterms:W3CDTF">2021-07-17T16:12:05Z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1033-11.2.0.10223</vt:lpwstr>
  </property>
</Properties>
</file>